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6.xml" ContentType="application/vnd.openxmlformats-officedocument.presentationml.notesSlide+xml"/>
  <Override PartName="/ppt/notesSlides/_rels/notesSlide6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it-IT" sz="4400" spc="-1" strike="noStrike">
                <a:latin typeface="Arial"/>
              </a:rPr>
              <a:t>Fai clic per spostare la diapositiva</a:t>
            </a:r>
            <a:endParaRPr b="0" lang="it-IT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it-IT" sz="2000" spc="-1" strike="noStrike">
                <a:latin typeface="Arial"/>
              </a:rPr>
              <a:t>Fai clic per modificare il formato delle note</a:t>
            </a:r>
            <a:endParaRPr b="0" lang="it-IT" sz="20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it-IT" sz="1400" spc="-1" strike="noStrike">
                <a:latin typeface="Times New Roman"/>
              </a:rPr>
              <a:t>&lt;intestazione&gt;</a:t>
            </a:r>
            <a:endParaRPr b="0" lang="it-IT" sz="1400" spc="-1" strike="noStrike">
              <a:latin typeface="Times New Roman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/>
            <a:r>
              <a:rPr b="0" lang="it-IT" sz="1400" spc="-1" strike="noStrike">
                <a:latin typeface="Times New Roman"/>
              </a:rPr>
              <a:t>&lt;data/ora&gt;</a:t>
            </a:r>
            <a:endParaRPr b="0" lang="it-IT" sz="1400" spc="-1" strike="noStrike">
              <a:latin typeface="Times New Roman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r>
              <a:rPr b="0" lang="it-IT" sz="1400" spc="-1" strike="noStrike">
                <a:latin typeface="Times New Roman"/>
              </a:rPr>
              <a:t>&lt;piè di pagina&gt;</a:t>
            </a:r>
            <a:endParaRPr b="0" lang="it-IT" sz="1400" spc="-1" strike="noStrike">
              <a:latin typeface="Times New Roman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/>
            <a:fld id="{1E16F4BD-C5C6-48F1-9C49-4F1CFA4D679F}" type="slidenum">
              <a:rPr b="0" lang="it-IT" sz="1400" spc="-1" strike="noStrike">
                <a:latin typeface="Times New Roman"/>
              </a:rPr>
              <a:t>&lt;numero&gt;</a:t>
            </a:fld>
            <a:endParaRPr b="0" lang="it-IT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sldImg"/>
          </p:nvPr>
        </p:nvSpPr>
        <p:spPr>
          <a:xfrm>
            <a:off x="573120" y="1336680"/>
            <a:ext cx="6411600" cy="3606480"/>
          </a:xfrm>
          <a:prstGeom prst="rect">
            <a:avLst/>
          </a:prstGeom>
          <a:ln w="0">
            <a:noFill/>
          </a:ln>
        </p:spPr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6560" cy="420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it-IT" sz="2000" spc="-1" strike="noStrike">
              <a:latin typeface="Arial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4281480" y="10155240"/>
            <a:ext cx="3274920" cy="53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73A8D42-CB83-43D6-9316-9F0F60C111E8}" type="slidenum">
              <a:rPr b="0" lang="it-IT" sz="1200" spc="-1" strike="noStrike">
                <a:solidFill>
                  <a:srgbClr val="000000"/>
                </a:solidFill>
                <a:latin typeface="Times New Roman"/>
              </a:rPr>
              <a:t>&lt;numero&gt;</a:t>
            </a:fld>
            <a:endParaRPr b="0" lang="it-IT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it-IT" sz="1800" spc="-1" strike="noStrike">
                <a:latin typeface="Arial"/>
              </a:rPr>
              <a:t>Fai clic per modificare il formato del testo del titolo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Arial"/>
              </a:rPr>
              <a:t>Fai clic per modificare il formato del testo della struttura</a:t>
            </a:r>
            <a:endParaRPr b="0" lang="it-I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800" spc="-1" strike="noStrike">
                <a:latin typeface="Arial"/>
              </a:rPr>
              <a:t>Secondo livello struttura</a:t>
            </a:r>
            <a:endParaRPr b="0" lang="it-I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Arial"/>
              </a:rPr>
              <a:t>Terzo livello struttura</a:t>
            </a:r>
            <a:endParaRPr b="0" lang="it-I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latin typeface="Arial"/>
              </a:rPr>
              <a:t>Quarto livello struttura</a:t>
            </a:r>
            <a:endParaRPr b="0" lang="it-I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Quinto livello struttura</a:t>
            </a:r>
            <a:endParaRPr b="0" lang="it-I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Sesto livello struttura</a:t>
            </a:r>
            <a:endParaRPr b="0" lang="it-I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Settimo livello struttura</a:t>
            </a:r>
            <a:endParaRPr b="0" lang="it-I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it-IT" sz="4400" spc="-1" strike="noStrike">
                <a:latin typeface="Arial"/>
              </a:rPr>
              <a:t>Fai clic per modificare il formato del testo del titolo</a:t>
            </a:r>
            <a:endParaRPr b="0" lang="it-IT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Arial"/>
              </a:rPr>
              <a:t>Fai clic per modificare il formato del testo della struttura</a:t>
            </a:r>
            <a:endParaRPr b="0" lang="it-I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800" spc="-1" strike="noStrike">
                <a:latin typeface="Arial"/>
              </a:rPr>
              <a:t>Secondo livello struttura</a:t>
            </a:r>
            <a:endParaRPr b="0" lang="it-I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Arial"/>
              </a:rPr>
              <a:t>Terzo livello struttura</a:t>
            </a:r>
            <a:endParaRPr b="0" lang="it-I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latin typeface="Arial"/>
              </a:rPr>
              <a:t>Quarto livello struttura</a:t>
            </a:r>
            <a:endParaRPr b="0" lang="it-I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Quinto livello struttura</a:t>
            </a:r>
            <a:endParaRPr b="0" lang="it-I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Sesto livello struttura</a:t>
            </a:r>
            <a:endParaRPr b="0" lang="it-I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Settimo livello struttura</a:t>
            </a:r>
            <a:endParaRPr b="0" lang="it-I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magine 6" descr=""/>
          <p:cNvPicPr/>
          <p:nvPr/>
        </p:nvPicPr>
        <p:blipFill>
          <a:blip r:embed="rId1"/>
          <a:stretch/>
        </p:blipFill>
        <p:spPr>
          <a:xfrm rot="20507400">
            <a:off x="-2001960" y="-954360"/>
            <a:ext cx="12427200" cy="7848720"/>
          </a:xfrm>
          <a:prstGeom prst="rect">
            <a:avLst/>
          </a:prstGeom>
          <a:ln w="0">
            <a:noFill/>
          </a:ln>
        </p:spPr>
      </p:pic>
      <p:sp>
        <p:nvSpPr>
          <p:cNvPr id="83" name="CustomShape 2"/>
          <p:cNvSpPr/>
          <p:nvPr/>
        </p:nvSpPr>
        <p:spPr>
          <a:xfrm>
            <a:off x="7152120" y="360000"/>
            <a:ext cx="5040000" cy="179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Studio e realizzazione di un prototipo di un sistema basato su blockchain per il mobility as a service</a:t>
            </a:r>
            <a:endParaRPr b="0" lang="it-IT" sz="2800" spc="-1" strike="noStrike">
              <a:latin typeface="Arial"/>
            </a:endParaRPr>
          </a:p>
        </p:txBody>
      </p:sp>
      <p:sp>
        <p:nvSpPr>
          <p:cNvPr id="84" name="CustomShape 5"/>
          <p:cNvSpPr/>
          <p:nvPr/>
        </p:nvSpPr>
        <p:spPr>
          <a:xfrm>
            <a:off x="0" y="6492240"/>
            <a:ext cx="455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10032480" y="6282720"/>
            <a:ext cx="2159640" cy="55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Giorgio Mecca</a:t>
            </a:r>
            <a:endParaRPr b="0" lang="it-IT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3960000" y="0"/>
            <a:ext cx="8231400" cy="6839280"/>
          </a:xfrm>
          <a:prstGeom prst="rect">
            <a:avLst/>
          </a:prstGeom>
          <a:ln w="0">
            <a:noFill/>
          </a:ln>
        </p:spPr>
      </p:pic>
      <p:sp>
        <p:nvSpPr>
          <p:cNvPr id="228" name=""/>
          <p:cNvSpPr/>
          <p:nvPr/>
        </p:nvSpPr>
        <p:spPr>
          <a:xfrm>
            <a:off x="0" y="3060000"/>
            <a:ext cx="12191400" cy="359280"/>
          </a:xfrm>
          <a:prstGeom prst="rect">
            <a:avLst/>
          </a:prstGeom>
          <a:solidFill>
            <a:srgbClr val="8d1d7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"/>
          <p:cNvSpPr/>
          <p:nvPr/>
        </p:nvSpPr>
        <p:spPr>
          <a:xfrm>
            <a:off x="360" y="2520000"/>
            <a:ext cx="4859280" cy="5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latin typeface="Arial"/>
                <a:ea typeface="DejaVu Sans"/>
              </a:rPr>
              <a:t>Grazie per l’attenzione</a:t>
            </a:r>
            <a:endParaRPr b="0" lang="it-IT" sz="32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1439640" y="3762360"/>
            <a:ext cx="4139640" cy="73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it-IT" sz="4400" spc="-1" strike="noStrike">
                <a:solidFill>
                  <a:srgbClr val="000000"/>
                </a:solidFill>
                <a:latin typeface="Arial"/>
                <a:ea typeface="DejaVu Sans"/>
              </a:rPr>
              <a:t>Giorgio Mecca</a:t>
            </a:r>
            <a:endParaRPr b="0" lang="it-IT" sz="4400" spc="-1" strike="noStrike">
              <a:latin typeface="Arial"/>
            </a:endParaRPr>
          </a:p>
        </p:txBody>
      </p:sp>
      <p:pic>
        <p:nvPicPr>
          <p:cNvPr id="231" name="Immagine 1" descr=""/>
          <p:cNvPicPr/>
          <p:nvPr/>
        </p:nvPicPr>
        <p:blipFill>
          <a:blip r:embed="rId2"/>
          <a:stretch/>
        </p:blipFill>
        <p:spPr>
          <a:xfrm>
            <a:off x="180000" y="3597840"/>
            <a:ext cx="1259280" cy="1261440"/>
          </a:xfrm>
          <a:prstGeom prst="rect">
            <a:avLst/>
          </a:prstGeom>
          <a:ln w="0">
            <a:noFill/>
          </a:ln>
        </p:spPr>
      </p:pic>
      <p:sp>
        <p:nvSpPr>
          <p:cNvPr id="232" name=""/>
          <p:cNvSpPr/>
          <p:nvPr/>
        </p:nvSpPr>
        <p:spPr>
          <a:xfrm>
            <a:off x="0" y="4860000"/>
            <a:ext cx="6659280" cy="5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it-IT" sz="3200" spc="-1" strike="noStrike">
                <a:solidFill>
                  <a:srgbClr val="000000"/>
                </a:solidFill>
                <a:latin typeface="Arial"/>
                <a:ea typeface="Amiri"/>
              </a:rPr>
              <a:t>Università degli Studi di Torino</a:t>
            </a:r>
            <a:endParaRPr b="0" lang="it-IT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Immagine 22" descr=""/>
          <p:cNvPicPr/>
          <p:nvPr/>
        </p:nvPicPr>
        <p:blipFill>
          <a:blip r:embed="rId1"/>
          <a:srcRect l="0" t="0" r="2174" b="31141"/>
          <a:stretch/>
        </p:blipFill>
        <p:spPr>
          <a:xfrm flipH="1" rot="5400000">
            <a:off x="-2368440" y="2372760"/>
            <a:ext cx="6855840" cy="2114640"/>
          </a:xfrm>
          <a:prstGeom prst="rect">
            <a:avLst/>
          </a:prstGeom>
          <a:ln w="0">
            <a:noFill/>
          </a:ln>
        </p:spPr>
      </p:pic>
      <p:sp>
        <p:nvSpPr>
          <p:cNvPr id="87" name="CustomShape 1"/>
          <p:cNvSpPr/>
          <p:nvPr/>
        </p:nvSpPr>
        <p:spPr>
          <a:xfrm>
            <a:off x="2553480" y="1658520"/>
            <a:ext cx="3738240" cy="1997280"/>
          </a:xfrm>
          <a:prstGeom prst="triangle">
            <a:avLst>
              <a:gd name="adj" fmla="val 49873"/>
            </a:avLst>
          </a:prstGeom>
          <a:solidFill>
            <a:srgbClr val="ffffff"/>
          </a:solidFill>
          <a:ln w="76320">
            <a:solidFill>
              <a:srgbClr val="4472c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CustomShape 2"/>
          <p:cNvSpPr/>
          <p:nvPr/>
        </p:nvSpPr>
        <p:spPr>
          <a:xfrm>
            <a:off x="1839240" y="3656880"/>
            <a:ext cx="15436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SCALABILITÀ</a:t>
            </a:r>
            <a:endParaRPr b="0" lang="it-IT" sz="2000" spc="-1" strike="noStrike">
              <a:latin typeface="Arial"/>
            </a:endParaRPr>
          </a:p>
        </p:txBody>
      </p:sp>
      <p:sp>
        <p:nvSpPr>
          <p:cNvPr id="89" name="CustomShape 3"/>
          <p:cNvSpPr/>
          <p:nvPr/>
        </p:nvSpPr>
        <p:spPr>
          <a:xfrm>
            <a:off x="6045480" y="3656880"/>
            <a:ext cx="13676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it-I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SICUREZZA</a:t>
            </a:r>
            <a:endParaRPr b="0" lang="it-IT" sz="2000" spc="-1" strike="noStrike">
              <a:latin typeface="Arial"/>
            </a:endParaRPr>
          </a:p>
        </p:txBody>
      </p:sp>
      <p:sp>
        <p:nvSpPr>
          <p:cNvPr id="90" name="CustomShape 4"/>
          <p:cNvSpPr/>
          <p:nvPr/>
        </p:nvSpPr>
        <p:spPr>
          <a:xfrm>
            <a:off x="3196080" y="1332720"/>
            <a:ext cx="24908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DECENTRALIZZAZIONE</a:t>
            </a:r>
            <a:endParaRPr b="0" lang="it-IT" sz="2000" spc="-1" strike="noStrike">
              <a:latin typeface="Arial"/>
            </a:endParaRPr>
          </a:p>
        </p:txBody>
      </p:sp>
      <p:sp>
        <p:nvSpPr>
          <p:cNvPr id="91" name="CustomShape 5"/>
          <p:cNvSpPr/>
          <p:nvPr/>
        </p:nvSpPr>
        <p:spPr>
          <a:xfrm>
            <a:off x="0" y="6492240"/>
            <a:ext cx="455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2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92" name="CustomShape 6"/>
          <p:cNvSpPr/>
          <p:nvPr/>
        </p:nvSpPr>
        <p:spPr>
          <a:xfrm>
            <a:off x="3480840" y="2899440"/>
            <a:ext cx="18838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Trilemma della  Scalabilità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93" name="CustomShape 7"/>
          <p:cNvSpPr/>
          <p:nvPr/>
        </p:nvSpPr>
        <p:spPr>
          <a:xfrm>
            <a:off x="1239120" y="149760"/>
            <a:ext cx="460296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La Blockchain</a:t>
            </a:r>
            <a:endParaRPr b="0" lang="it-IT" sz="4400" spc="-1" strike="noStrike"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2"/>
          <a:stretch/>
        </p:blipFill>
        <p:spPr>
          <a:xfrm rot="13800">
            <a:off x="10081800" y="5715360"/>
            <a:ext cx="2082240" cy="1104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Immagine 5" descr=""/>
          <p:cNvPicPr/>
          <p:nvPr/>
        </p:nvPicPr>
        <p:blipFill>
          <a:blip r:embed="rId1"/>
          <a:srcRect l="0" t="0" r="2174" b="31141"/>
          <a:stretch/>
        </p:blipFill>
        <p:spPr>
          <a:xfrm flipH="1" rot="5400000">
            <a:off x="-2368440" y="2372760"/>
            <a:ext cx="6855840" cy="2114640"/>
          </a:xfrm>
          <a:prstGeom prst="rect">
            <a:avLst/>
          </a:prstGeom>
          <a:ln w="0">
            <a:noFill/>
          </a:ln>
        </p:spPr>
      </p:pic>
      <p:sp>
        <p:nvSpPr>
          <p:cNvPr id="96" name="CustomShape 26"/>
          <p:cNvSpPr/>
          <p:nvPr/>
        </p:nvSpPr>
        <p:spPr>
          <a:xfrm>
            <a:off x="0" y="6492240"/>
            <a:ext cx="455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3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97" name="CustomShape 27"/>
          <p:cNvSpPr/>
          <p:nvPr/>
        </p:nvSpPr>
        <p:spPr>
          <a:xfrm>
            <a:off x="7776360" y="720000"/>
            <a:ext cx="2230560" cy="91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CustomShape 28"/>
          <p:cNvSpPr/>
          <p:nvPr/>
        </p:nvSpPr>
        <p:spPr>
          <a:xfrm>
            <a:off x="1239120" y="149760"/>
            <a:ext cx="5600520" cy="76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Obiettivi della Tesi</a:t>
            </a:r>
            <a:endParaRPr b="0" lang="it-IT" sz="4400" spc="-1" strike="noStrike">
              <a:latin typeface="Arial"/>
            </a:endParaRPr>
          </a:p>
        </p:txBody>
      </p:sp>
      <p:sp>
        <p:nvSpPr>
          <p:cNvPr id="99" name=""/>
          <p:cNvSpPr/>
          <p:nvPr/>
        </p:nvSpPr>
        <p:spPr>
          <a:xfrm>
            <a:off x="1440000" y="1114920"/>
            <a:ext cx="5399640" cy="446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latin typeface="Arial"/>
              </a:rPr>
              <a:t>Certificazione di informazioni</a:t>
            </a:r>
            <a:endParaRPr b="0" lang="it-IT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latin typeface="Arial"/>
              </a:rPr>
              <a:t>Fondere due approcci </a:t>
            </a:r>
            <a:endParaRPr b="0" lang="it-IT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latin typeface="Arial"/>
              </a:rPr>
              <a:t>(Centralizzato/Decentralizzato)</a:t>
            </a:r>
            <a:endParaRPr b="0" lang="it-IT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latin typeface="Arial"/>
              </a:rPr>
              <a:t>Costruzione di un prototipo di un applicativo utile</a:t>
            </a:r>
            <a:endParaRPr b="0" lang="it-IT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latin typeface="Arial"/>
              </a:rPr>
              <a:t>al Mobility as a Service</a:t>
            </a:r>
            <a:endParaRPr b="0" lang="it-IT" sz="2200" spc="-1" strike="noStrike">
              <a:latin typeface="Arial"/>
            </a:endParaRPr>
          </a:p>
        </p:txBody>
      </p:sp>
      <p:sp>
        <p:nvSpPr>
          <p:cNvPr id="100" name=""/>
          <p:cNvSpPr/>
          <p:nvPr/>
        </p:nvSpPr>
        <p:spPr>
          <a:xfrm>
            <a:off x="6660000" y="1260000"/>
            <a:ext cx="1979640" cy="359640"/>
          </a:xfrm>
          <a:custGeom>
            <a:avLst/>
            <a:gdLst/>
            <a:ahLst/>
            <a:rect l="l" t="t" r="r" b="b"/>
            <a:pathLst>
              <a:path w="5502" h="1002">
                <a:moveTo>
                  <a:pt x="0" y="250"/>
                </a:moveTo>
                <a:lnTo>
                  <a:pt x="4125" y="250"/>
                </a:lnTo>
                <a:lnTo>
                  <a:pt x="4125" y="0"/>
                </a:lnTo>
                <a:lnTo>
                  <a:pt x="5501" y="500"/>
                </a:lnTo>
                <a:lnTo>
                  <a:pt x="4125" y="1001"/>
                </a:lnTo>
                <a:lnTo>
                  <a:pt x="4125" y="750"/>
                </a:lnTo>
                <a:lnTo>
                  <a:pt x="0" y="750"/>
                </a:lnTo>
                <a:lnTo>
                  <a:pt x="0" y="25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"/>
          <p:cNvSpPr/>
          <p:nvPr/>
        </p:nvSpPr>
        <p:spPr>
          <a:xfrm>
            <a:off x="6660000" y="1800000"/>
            <a:ext cx="1979640" cy="359640"/>
          </a:xfrm>
          <a:custGeom>
            <a:avLst/>
            <a:gdLst/>
            <a:ahLst/>
            <a:rect l="l" t="t" r="r" b="b"/>
            <a:pathLst>
              <a:path w="5502" h="1002">
                <a:moveTo>
                  <a:pt x="0" y="250"/>
                </a:moveTo>
                <a:lnTo>
                  <a:pt x="4125" y="250"/>
                </a:lnTo>
                <a:lnTo>
                  <a:pt x="4125" y="0"/>
                </a:lnTo>
                <a:lnTo>
                  <a:pt x="5501" y="500"/>
                </a:lnTo>
                <a:lnTo>
                  <a:pt x="4125" y="1001"/>
                </a:lnTo>
                <a:lnTo>
                  <a:pt x="4125" y="750"/>
                </a:lnTo>
                <a:lnTo>
                  <a:pt x="0" y="750"/>
                </a:lnTo>
                <a:lnTo>
                  <a:pt x="0" y="25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"/>
          <p:cNvSpPr/>
          <p:nvPr/>
        </p:nvSpPr>
        <p:spPr>
          <a:xfrm>
            <a:off x="9180000" y="1080000"/>
            <a:ext cx="2519640" cy="110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it-IT" sz="2400" spc="-1" strike="noStrike">
                <a:latin typeface="Arial"/>
              </a:rPr>
              <a:t>Blockchain come ente Certificatore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2"/>
          <a:stretch/>
        </p:blipFill>
        <p:spPr>
          <a:xfrm>
            <a:off x="9118080" y="3960000"/>
            <a:ext cx="961560" cy="1271520"/>
          </a:xfrm>
          <a:prstGeom prst="rect">
            <a:avLst/>
          </a:prstGeom>
          <a:ln w="0">
            <a:noFill/>
          </a:ln>
        </p:spPr>
      </p:pic>
      <p:pic>
        <p:nvPicPr>
          <p:cNvPr id="104" name="" descr=""/>
          <p:cNvPicPr/>
          <p:nvPr/>
        </p:nvPicPr>
        <p:blipFill>
          <a:blip r:embed="rId3"/>
          <a:stretch/>
        </p:blipFill>
        <p:spPr>
          <a:xfrm>
            <a:off x="7380000" y="2405880"/>
            <a:ext cx="4451760" cy="4451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Immagine 168" descr=""/>
          <p:cNvPicPr/>
          <p:nvPr/>
        </p:nvPicPr>
        <p:blipFill>
          <a:blip r:embed="rId1"/>
          <a:srcRect l="0" t="0" r="2174" b="31141"/>
          <a:stretch/>
        </p:blipFill>
        <p:spPr>
          <a:xfrm flipH="1" rot="5400000">
            <a:off x="-2368440" y="2372760"/>
            <a:ext cx="6855840" cy="2114640"/>
          </a:xfrm>
          <a:prstGeom prst="rect">
            <a:avLst/>
          </a:prstGeom>
          <a:ln w="0">
            <a:noFill/>
          </a:ln>
        </p:spPr>
      </p:pic>
      <p:pic>
        <p:nvPicPr>
          <p:cNvPr id="106" name="Immagine 29" descr=""/>
          <p:cNvPicPr/>
          <p:nvPr/>
        </p:nvPicPr>
        <p:blipFill>
          <a:blip r:embed="rId2"/>
          <a:stretch/>
        </p:blipFill>
        <p:spPr>
          <a:xfrm>
            <a:off x="2565720" y="4228560"/>
            <a:ext cx="906840" cy="1353960"/>
          </a:xfrm>
          <a:prstGeom prst="rect">
            <a:avLst/>
          </a:prstGeom>
          <a:ln w="0">
            <a:noFill/>
          </a:ln>
        </p:spPr>
      </p:pic>
      <p:pic>
        <p:nvPicPr>
          <p:cNvPr id="107" name="Immagine 31" descr=""/>
          <p:cNvPicPr/>
          <p:nvPr/>
        </p:nvPicPr>
        <p:blipFill>
          <a:blip r:embed="rId3"/>
          <a:stretch/>
        </p:blipFill>
        <p:spPr>
          <a:xfrm>
            <a:off x="2814840" y="3873600"/>
            <a:ext cx="408600" cy="500040"/>
          </a:xfrm>
          <a:prstGeom prst="rect">
            <a:avLst/>
          </a:prstGeom>
          <a:ln w="0">
            <a:noFill/>
          </a:ln>
        </p:spPr>
      </p:pic>
      <p:pic>
        <p:nvPicPr>
          <p:cNvPr id="108" name="Immagine 18" descr=""/>
          <p:cNvPicPr/>
          <p:nvPr/>
        </p:nvPicPr>
        <p:blipFill>
          <a:blip r:embed="rId4"/>
          <a:stretch/>
        </p:blipFill>
        <p:spPr>
          <a:xfrm>
            <a:off x="2163240" y="1250640"/>
            <a:ext cx="1683360" cy="1683360"/>
          </a:xfrm>
          <a:prstGeom prst="rect">
            <a:avLst/>
          </a:prstGeom>
          <a:ln w="0">
            <a:noFill/>
          </a:ln>
        </p:spPr>
      </p:pic>
      <p:sp>
        <p:nvSpPr>
          <p:cNvPr id="109" name="CustomShape 1"/>
          <p:cNvSpPr/>
          <p:nvPr/>
        </p:nvSpPr>
        <p:spPr>
          <a:xfrm>
            <a:off x="1023480" y="1721880"/>
            <a:ext cx="1094400" cy="28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40404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2"/>
          <p:cNvSpPr/>
          <p:nvPr/>
        </p:nvSpPr>
        <p:spPr>
          <a:xfrm>
            <a:off x="1077840" y="2244960"/>
            <a:ext cx="1022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40404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CustomShape 3"/>
          <p:cNvSpPr/>
          <p:nvPr/>
        </p:nvSpPr>
        <p:spPr>
          <a:xfrm flipV="1">
            <a:off x="1005840" y="2392560"/>
            <a:ext cx="1094400" cy="25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40404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CustomShape 4"/>
          <p:cNvSpPr/>
          <p:nvPr/>
        </p:nvSpPr>
        <p:spPr>
          <a:xfrm flipV="1">
            <a:off x="1005840" y="2675880"/>
            <a:ext cx="1094400" cy="25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40404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5"/>
          <p:cNvSpPr/>
          <p:nvPr/>
        </p:nvSpPr>
        <p:spPr>
          <a:xfrm>
            <a:off x="1005840" y="1390680"/>
            <a:ext cx="1094400" cy="28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40404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6"/>
          <p:cNvSpPr/>
          <p:nvPr/>
        </p:nvSpPr>
        <p:spPr>
          <a:xfrm>
            <a:off x="3018960" y="2936880"/>
            <a:ext cx="11880" cy="934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7"/>
          <p:cNvSpPr/>
          <p:nvPr/>
        </p:nvSpPr>
        <p:spPr>
          <a:xfrm>
            <a:off x="1708200" y="5617080"/>
            <a:ext cx="26218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SISTEMA</a:t>
            </a:r>
            <a:endParaRPr b="0" lang="it-IT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CENTRALIZZATO</a:t>
            </a:r>
            <a:endParaRPr b="0" lang="it-IT" sz="1800" spc="-1" strike="noStrike">
              <a:latin typeface="Arial"/>
            </a:endParaRPr>
          </a:p>
        </p:txBody>
      </p:sp>
      <p:pic>
        <p:nvPicPr>
          <p:cNvPr id="116" name="Immagine 22" descr=""/>
          <p:cNvPicPr/>
          <p:nvPr/>
        </p:nvPicPr>
        <p:blipFill>
          <a:blip r:embed="rId5"/>
          <a:stretch/>
        </p:blipFill>
        <p:spPr>
          <a:xfrm>
            <a:off x="10613160" y="1540440"/>
            <a:ext cx="1375200" cy="1375200"/>
          </a:xfrm>
          <a:prstGeom prst="rect">
            <a:avLst/>
          </a:prstGeom>
          <a:ln w="0">
            <a:noFill/>
          </a:ln>
        </p:spPr>
      </p:pic>
      <p:sp>
        <p:nvSpPr>
          <p:cNvPr id="117" name="CustomShape 8"/>
          <p:cNvSpPr/>
          <p:nvPr/>
        </p:nvSpPr>
        <p:spPr>
          <a:xfrm flipV="1">
            <a:off x="6371280" y="2805480"/>
            <a:ext cx="5040" cy="144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70ad4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9"/>
          <p:cNvSpPr/>
          <p:nvPr/>
        </p:nvSpPr>
        <p:spPr>
          <a:xfrm flipH="1">
            <a:off x="6650640" y="2816640"/>
            <a:ext cx="84240" cy="1620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70ad4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10"/>
          <p:cNvSpPr/>
          <p:nvPr/>
        </p:nvSpPr>
        <p:spPr>
          <a:xfrm flipV="1">
            <a:off x="7130880" y="2171520"/>
            <a:ext cx="3561120" cy="5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70ad4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11"/>
          <p:cNvSpPr/>
          <p:nvPr/>
        </p:nvSpPr>
        <p:spPr>
          <a:xfrm flipH="1">
            <a:off x="7045920" y="1834920"/>
            <a:ext cx="3726720" cy="5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70ad4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12"/>
          <p:cNvSpPr/>
          <p:nvPr/>
        </p:nvSpPr>
        <p:spPr>
          <a:xfrm flipV="1">
            <a:off x="7231320" y="2944080"/>
            <a:ext cx="3654360" cy="1677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70ad4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13"/>
          <p:cNvSpPr/>
          <p:nvPr/>
        </p:nvSpPr>
        <p:spPr>
          <a:xfrm flipH="1">
            <a:off x="7192440" y="3152160"/>
            <a:ext cx="3920400" cy="2030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70ad4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14"/>
          <p:cNvSpPr/>
          <p:nvPr/>
        </p:nvSpPr>
        <p:spPr>
          <a:xfrm>
            <a:off x="7429320" y="2894400"/>
            <a:ext cx="13960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Blockchain</a:t>
            </a:r>
            <a:endParaRPr b="0" lang="it-IT" sz="2000" spc="-1" strike="noStrike">
              <a:latin typeface="Arial"/>
            </a:endParaRPr>
          </a:p>
        </p:txBody>
      </p:sp>
      <p:pic>
        <p:nvPicPr>
          <p:cNvPr id="124" name="Immagine 21" descr=""/>
          <p:cNvPicPr/>
          <p:nvPr/>
        </p:nvPicPr>
        <p:blipFill>
          <a:blip r:embed="rId6"/>
          <a:stretch/>
        </p:blipFill>
        <p:spPr>
          <a:xfrm>
            <a:off x="5808600" y="1287360"/>
            <a:ext cx="1375200" cy="1375200"/>
          </a:xfrm>
          <a:prstGeom prst="rect">
            <a:avLst/>
          </a:prstGeom>
          <a:ln w="0">
            <a:noFill/>
          </a:ln>
        </p:spPr>
      </p:pic>
      <p:pic>
        <p:nvPicPr>
          <p:cNvPr id="125" name="Immagine 21" descr=""/>
          <p:cNvPicPr/>
          <p:nvPr/>
        </p:nvPicPr>
        <p:blipFill>
          <a:blip r:embed="rId7"/>
          <a:stretch/>
        </p:blipFill>
        <p:spPr>
          <a:xfrm>
            <a:off x="5817960" y="4535280"/>
            <a:ext cx="1375200" cy="1375200"/>
          </a:xfrm>
          <a:prstGeom prst="rect">
            <a:avLst/>
          </a:prstGeom>
          <a:ln w="0">
            <a:noFill/>
          </a:ln>
        </p:spPr>
      </p:pic>
      <p:sp>
        <p:nvSpPr>
          <p:cNvPr id="126" name="CustomShape 15"/>
          <p:cNvSpPr/>
          <p:nvPr/>
        </p:nvSpPr>
        <p:spPr>
          <a:xfrm flipV="1">
            <a:off x="5808600" y="5960880"/>
            <a:ext cx="253080" cy="584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40404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16"/>
          <p:cNvSpPr/>
          <p:nvPr/>
        </p:nvSpPr>
        <p:spPr>
          <a:xfrm flipH="1">
            <a:off x="11817000" y="1566720"/>
            <a:ext cx="304560" cy="247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17"/>
          <p:cNvSpPr/>
          <p:nvPr/>
        </p:nvSpPr>
        <p:spPr>
          <a:xfrm flipH="1">
            <a:off x="11839680" y="1950120"/>
            <a:ext cx="294480" cy="122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18"/>
          <p:cNvSpPr/>
          <p:nvPr/>
        </p:nvSpPr>
        <p:spPr>
          <a:xfrm flipH="1">
            <a:off x="11853360" y="2140200"/>
            <a:ext cx="294480" cy="122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19"/>
          <p:cNvSpPr/>
          <p:nvPr/>
        </p:nvSpPr>
        <p:spPr>
          <a:xfrm flipH="1" flipV="1">
            <a:off x="11853360" y="2375640"/>
            <a:ext cx="268560" cy="47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20"/>
          <p:cNvSpPr/>
          <p:nvPr/>
        </p:nvSpPr>
        <p:spPr>
          <a:xfrm>
            <a:off x="7048800" y="5667120"/>
            <a:ext cx="26218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SISTEMA</a:t>
            </a:r>
            <a:endParaRPr b="0" lang="it-IT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DECENTRALIZZATO</a:t>
            </a:r>
            <a:endParaRPr b="0" lang="it-IT" sz="1800" spc="-1" strike="noStrike">
              <a:latin typeface="Arial"/>
            </a:endParaRPr>
          </a:p>
        </p:txBody>
      </p:sp>
      <p:pic>
        <p:nvPicPr>
          <p:cNvPr id="132" name="Immagine 136" descr=""/>
          <p:cNvPicPr/>
          <p:nvPr/>
        </p:nvPicPr>
        <p:blipFill>
          <a:blip r:embed="rId8"/>
          <a:stretch/>
        </p:blipFill>
        <p:spPr>
          <a:xfrm>
            <a:off x="3093480" y="2984040"/>
            <a:ext cx="2915640" cy="987120"/>
          </a:xfrm>
          <a:prstGeom prst="rect">
            <a:avLst/>
          </a:prstGeom>
          <a:ln w="0">
            <a:noFill/>
          </a:ln>
        </p:spPr>
      </p:pic>
      <p:sp>
        <p:nvSpPr>
          <p:cNvPr id="133" name="CustomShape 21"/>
          <p:cNvSpPr/>
          <p:nvPr/>
        </p:nvSpPr>
        <p:spPr>
          <a:xfrm flipV="1">
            <a:off x="6063840" y="6006600"/>
            <a:ext cx="221400" cy="590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40404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22"/>
          <p:cNvSpPr/>
          <p:nvPr/>
        </p:nvSpPr>
        <p:spPr>
          <a:xfrm flipV="1">
            <a:off x="6343560" y="5942520"/>
            <a:ext cx="97560" cy="603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40404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23"/>
          <p:cNvSpPr/>
          <p:nvPr/>
        </p:nvSpPr>
        <p:spPr>
          <a:xfrm flipV="1">
            <a:off x="6601320" y="5942520"/>
            <a:ext cx="19440" cy="55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40404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24"/>
          <p:cNvSpPr/>
          <p:nvPr/>
        </p:nvSpPr>
        <p:spPr>
          <a:xfrm>
            <a:off x="0" y="6492240"/>
            <a:ext cx="455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4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37" name="CustomShape 25"/>
          <p:cNvSpPr/>
          <p:nvPr/>
        </p:nvSpPr>
        <p:spPr>
          <a:xfrm>
            <a:off x="1239120" y="149760"/>
            <a:ext cx="460296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Innovazione</a:t>
            </a:r>
            <a:endParaRPr b="0" lang="it-IT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Immagine 74" descr=""/>
          <p:cNvPicPr/>
          <p:nvPr/>
        </p:nvPicPr>
        <p:blipFill>
          <a:blip r:embed="rId1"/>
          <a:srcRect l="0" t="0" r="2174" b="31141"/>
          <a:stretch/>
        </p:blipFill>
        <p:spPr>
          <a:xfrm flipH="1" rot="5400000">
            <a:off x="-2368440" y="2372760"/>
            <a:ext cx="6855840" cy="2114640"/>
          </a:xfrm>
          <a:prstGeom prst="rect">
            <a:avLst/>
          </a:prstGeom>
          <a:ln w="0">
            <a:noFill/>
          </a:ln>
        </p:spPr>
      </p:pic>
      <p:sp>
        <p:nvSpPr>
          <p:cNvPr id="139" name="CustomShape 1"/>
          <p:cNvSpPr/>
          <p:nvPr/>
        </p:nvSpPr>
        <p:spPr>
          <a:xfrm>
            <a:off x="4368600" y="4630320"/>
            <a:ext cx="233388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SISTEMA</a:t>
            </a:r>
            <a:endParaRPr b="0" lang="it-IT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DECENTRALIZZATO</a:t>
            </a:r>
            <a:endParaRPr b="0" lang="it-IT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IBRIDO</a:t>
            </a:r>
            <a:endParaRPr b="0" lang="it-IT" sz="1800" spc="-1" strike="noStrike">
              <a:latin typeface="Arial"/>
            </a:endParaRPr>
          </a:p>
        </p:txBody>
      </p:sp>
      <p:pic>
        <p:nvPicPr>
          <p:cNvPr id="140" name="Immagine 6" descr=""/>
          <p:cNvPicPr/>
          <p:nvPr/>
        </p:nvPicPr>
        <p:blipFill>
          <a:blip r:embed="rId2"/>
          <a:stretch/>
        </p:blipFill>
        <p:spPr>
          <a:xfrm>
            <a:off x="10980720" y="2003400"/>
            <a:ext cx="1049040" cy="786240"/>
          </a:xfrm>
          <a:prstGeom prst="rect">
            <a:avLst/>
          </a:prstGeom>
          <a:ln w="0">
            <a:noFill/>
          </a:ln>
        </p:spPr>
      </p:pic>
      <p:pic>
        <p:nvPicPr>
          <p:cNvPr id="141" name="Immagine 7" descr=""/>
          <p:cNvPicPr/>
          <p:nvPr/>
        </p:nvPicPr>
        <p:blipFill>
          <a:blip r:embed="rId3"/>
          <a:stretch/>
        </p:blipFill>
        <p:spPr>
          <a:xfrm>
            <a:off x="8224560" y="549000"/>
            <a:ext cx="1049040" cy="786240"/>
          </a:xfrm>
          <a:prstGeom prst="rect">
            <a:avLst/>
          </a:prstGeom>
          <a:ln w="0">
            <a:noFill/>
          </a:ln>
        </p:spPr>
      </p:pic>
      <p:pic>
        <p:nvPicPr>
          <p:cNvPr id="142" name="Immagine 11" descr=""/>
          <p:cNvPicPr/>
          <p:nvPr/>
        </p:nvPicPr>
        <p:blipFill>
          <a:blip r:embed="rId4"/>
          <a:stretch/>
        </p:blipFill>
        <p:spPr>
          <a:xfrm>
            <a:off x="9667080" y="236160"/>
            <a:ext cx="707040" cy="469080"/>
          </a:xfrm>
          <a:prstGeom prst="rect">
            <a:avLst/>
          </a:prstGeom>
          <a:ln w="0">
            <a:noFill/>
          </a:ln>
        </p:spPr>
      </p:pic>
      <p:pic>
        <p:nvPicPr>
          <p:cNvPr id="143" name="Immagine 13" descr=""/>
          <p:cNvPicPr/>
          <p:nvPr/>
        </p:nvPicPr>
        <p:blipFill>
          <a:blip r:embed="rId5"/>
          <a:stretch/>
        </p:blipFill>
        <p:spPr>
          <a:xfrm>
            <a:off x="10641240" y="1573920"/>
            <a:ext cx="707040" cy="469080"/>
          </a:xfrm>
          <a:prstGeom prst="rect">
            <a:avLst/>
          </a:prstGeom>
          <a:ln w="0">
            <a:noFill/>
          </a:ln>
        </p:spPr>
      </p:pic>
      <p:pic>
        <p:nvPicPr>
          <p:cNvPr id="144" name="Immagine 17" descr=""/>
          <p:cNvPicPr/>
          <p:nvPr/>
        </p:nvPicPr>
        <p:blipFill>
          <a:blip r:embed="rId6"/>
          <a:stretch/>
        </p:blipFill>
        <p:spPr>
          <a:xfrm>
            <a:off x="10456920" y="2721960"/>
            <a:ext cx="1412280" cy="704880"/>
          </a:xfrm>
          <a:prstGeom prst="rect">
            <a:avLst/>
          </a:prstGeom>
          <a:ln w="0">
            <a:noFill/>
          </a:ln>
        </p:spPr>
      </p:pic>
      <p:pic>
        <p:nvPicPr>
          <p:cNvPr id="145" name="Immagine 21" descr=""/>
          <p:cNvPicPr/>
          <p:nvPr/>
        </p:nvPicPr>
        <p:blipFill>
          <a:blip r:embed="rId7"/>
          <a:stretch/>
        </p:blipFill>
        <p:spPr>
          <a:xfrm>
            <a:off x="8750160" y="1796760"/>
            <a:ext cx="1153440" cy="1153440"/>
          </a:xfrm>
          <a:prstGeom prst="rect">
            <a:avLst/>
          </a:prstGeom>
          <a:ln w="0">
            <a:noFill/>
          </a:ln>
        </p:spPr>
      </p:pic>
      <p:pic>
        <p:nvPicPr>
          <p:cNvPr id="146" name="Immagine 22" descr=""/>
          <p:cNvPicPr/>
          <p:nvPr/>
        </p:nvPicPr>
        <p:blipFill>
          <a:blip r:embed="rId8"/>
          <a:stretch/>
        </p:blipFill>
        <p:spPr>
          <a:xfrm>
            <a:off x="5761080" y="1019160"/>
            <a:ext cx="1153440" cy="1153440"/>
          </a:xfrm>
          <a:prstGeom prst="rect">
            <a:avLst/>
          </a:prstGeom>
          <a:ln w="0">
            <a:noFill/>
          </a:ln>
        </p:spPr>
      </p:pic>
      <p:pic>
        <p:nvPicPr>
          <p:cNvPr id="147" name="Immagine 23" descr=""/>
          <p:cNvPicPr/>
          <p:nvPr/>
        </p:nvPicPr>
        <p:blipFill>
          <a:blip r:embed="rId9"/>
          <a:stretch/>
        </p:blipFill>
        <p:spPr>
          <a:xfrm>
            <a:off x="1863720" y="4254120"/>
            <a:ext cx="1153440" cy="1153440"/>
          </a:xfrm>
          <a:prstGeom prst="rect">
            <a:avLst/>
          </a:prstGeom>
          <a:ln w="0">
            <a:noFill/>
          </a:ln>
        </p:spPr>
      </p:pic>
      <p:sp>
        <p:nvSpPr>
          <p:cNvPr id="148" name="CustomShape 2"/>
          <p:cNvSpPr/>
          <p:nvPr/>
        </p:nvSpPr>
        <p:spPr>
          <a:xfrm flipH="1" flipV="1">
            <a:off x="9902880" y="2248200"/>
            <a:ext cx="1072800" cy="145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3"/>
          <p:cNvSpPr/>
          <p:nvPr/>
        </p:nvSpPr>
        <p:spPr>
          <a:xfrm>
            <a:off x="8855640" y="1312200"/>
            <a:ext cx="220680" cy="423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4"/>
          <p:cNvSpPr/>
          <p:nvPr/>
        </p:nvSpPr>
        <p:spPr>
          <a:xfrm flipH="1">
            <a:off x="9534960" y="707400"/>
            <a:ext cx="481680" cy="1027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5"/>
          <p:cNvSpPr/>
          <p:nvPr/>
        </p:nvSpPr>
        <p:spPr>
          <a:xfrm flipH="1">
            <a:off x="9720360" y="1927440"/>
            <a:ext cx="822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6"/>
          <p:cNvSpPr/>
          <p:nvPr/>
        </p:nvSpPr>
        <p:spPr>
          <a:xfrm flipH="1" flipV="1">
            <a:off x="9699480" y="2582280"/>
            <a:ext cx="672120" cy="25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7"/>
          <p:cNvSpPr/>
          <p:nvPr/>
        </p:nvSpPr>
        <p:spPr>
          <a:xfrm rot="21450000">
            <a:off x="7250400" y="269280"/>
            <a:ext cx="2278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Msg(«CityA to CityB»)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54" name="CustomShape 8"/>
          <p:cNvSpPr/>
          <p:nvPr/>
        </p:nvSpPr>
        <p:spPr>
          <a:xfrm>
            <a:off x="9722520" y="927720"/>
            <a:ext cx="18403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Msg(«StreetA to StreetB»)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55" name="CustomShape 9"/>
          <p:cNvSpPr/>
          <p:nvPr/>
        </p:nvSpPr>
        <p:spPr>
          <a:xfrm flipH="1" flipV="1">
            <a:off x="1840320" y="2745360"/>
            <a:ext cx="387720" cy="135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70ad4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10"/>
          <p:cNvSpPr/>
          <p:nvPr/>
        </p:nvSpPr>
        <p:spPr>
          <a:xfrm>
            <a:off x="2116800" y="2747160"/>
            <a:ext cx="402120" cy="142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70ad4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11"/>
          <p:cNvSpPr/>
          <p:nvPr/>
        </p:nvSpPr>
        <p:spPr>
          <a:xfrm flipV="1">
            <a:off x="2426400" y="1362960"/>
            <a:ext cx="33325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70ad4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12"/>
          <p:cNvSpPr/>
          <p:nvPr/>
        </p:nvSpPr>
        <p:spPr>
          <a:xfrm flipH="1">
            <a:off x="2260800" y="1774440"/>
            <a:ext cx="3535920" cy="669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70ad4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13"/>
          <p:cNvSpPr/>
          <p:nvPr/>
        </p:nvSpPr>
        <p:spPr>
          <a:xfrm flipV="1">
            <a:off x="3001320" y="2343600"/>
            <a:ext cx="3019320" cy="1972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70ad4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14"/>
          <p:cNvSpPr/>
          <p:nvPr/>
        </p:nvSpPr>
        <p:spPr>
          <a:xfrm flipH="1">
            <a:off x="2950560" y="2352240"/>
            <a:ext cx="3353400" cy="2542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70ad4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15"/>
          <p:cNvSpPr/>
          <p:nvPr/>
        </p:nvSpPr>
        <p:spPr>
          <a:xfrm>
            <a:off x="10244520" y="3476160"/>
            <a:ext cx="18403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Msg(«StationA to StationB»)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62" name="CustomShape 16"/>
          <p:cNvSpPr/>
          <p:nvPr/>
        </p:nvSpPr>
        <p:spPr>
          <a:xfrm>
            <a:off x="3001320" y="2352240"/>
            <a:ext cx="139608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Blockchain</a:t>
            </a:r>
            <a:endParaRPr b="0" lang="it-IT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it-I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PoA</a:t>
            </a:r>
            <a:endParaRPr b="0" lang="it-IT" sz="2000" spc="-1" strike="noStrike">
              <a:latin typeface="Arial"/>
            </a:endParaRPr>
          </a:p>
        </p:txBody>
      </p:sp>
      <p:pic>
        <p:nvPicPr>
          <p:cNvPr id="163" name="Immagine 29" descr=""/>
          <p:cNvPicPr/>
          <p:nvPr/>
        </p:nvPicPr>
        <p:blipFill>
          <a:blip r:embed="rId10"/>
          <a:stretch/>
        </p:blipFill>
        <p:spPr>
          <a:xfrm>
            <a:off x="9329400" y="4901400"/>
            <a:ext cx="898920" cy="1342080"/>
          </a:xfrm>
          <a:prstGeom prst="rect">
            <a:avLst/>
          </a:prstGeom>
          <a:ln w="0">
            <a:noFill/>
          </a:ln>
        </p:spPr>
      </p:pic>
      <p:pic>
        <p:nvPicPr>
          <p:cNvPr id="164" name="Immagine 21" descr=""/>
          <p:cNvPicPr/>
          <p:nvPr/>
        </p:nvPicPr>
        <p:blipFill>
          <a:blip r:embed="rId11"/>
          <a:stretch/>
        </p:blipFill>
        <p:spPr>
          <a:xfrm>
            <a:off x="1176840" y="1498320"/>
            <a:ext cx="1153440" cy="1153440"/>
          </a:xfrm>
          <a:prstGeom prst="rect">
            <a:avLst/>
          </a:prstGeom>
          <a:ln w="0">
            <a:noFill/>
          </a:ln>
        </p:spPr>
      </p:pic>
      <p:sp>
        <p:nvSpPr>
          <p:cNvPr id="165" name="CustomShape 17"/>
          <p:cNvSpPr/>
          <p:nvPr/>
        </p:nvSpPr>
        <p:spPr>
          <a:xfrm flipH="1" flipV="1">
            <a:off x="6770880" y="1762560"/>
            <a:ext cx="1974240" cy="311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c55a1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18"/>
          <p:cNvSpPr/>
          <p:nvPr/>
        </p:nvSpPr>
        <p:spPr>
          <a:xfrm>
            <a:off x="9537840" y="3060360"/>
            <a:ext cx="127080" cy="171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c55a1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19"/>
          <p:cNvSpPr/>
          <p:nvPr/>
        </p:nvSpPr>
        <p:spPr>
          <a:xfrm>
            <a:off x="7525800" y="2470680"/>
            <a:ext cx="1396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Server Proxy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68" name="CustomShape 20"/>
          <p:cNvSpPr/>
          <p:nvPr/>
        </p:nvSpPr>
        <p:spPr>
          <a:xfrm>
            <a:off x="7469640" y="5361840"/>
            <a:ext cx="1840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SQL Database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69" name="CustomShape 21"/>
          <p:cNvSpPr/>
          <p:nvPr/>
        </p:nvSpPr>
        <p:spPr>
          <a:xfrm>
            <a:off x="0" y="6492240"/>
            <a:ext cx="455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5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70" name="CustomShape 29"/>
          <p:cNvSpPr/>
          <p:nvPr/>
        </p:nvSpPr>
        <p:spPr>
          <a:xfrm>
            <a:off x="1239120" y="149760"/>
            <a:ext cx="460296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Schema Sistema</a:t>
            </a:r>
            <a:endParaRPr b="0" lang="it-IT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Immagine 19" descr=""/>
          <p:cNvPicPr/>
          <p:nvPr/>
        </p:nvPicPr>
        <p:blipFill>
          <a:blip r:embed="rId1"/>
          <a:srcRect l="0" t="0" r="2174" b="31141"/>
          <a:stretch/>
        </p:blipFill>
        <p:spPr>
          <a:xfrm flipH="1" rot="5400000">
            <a:off x="-2368800" y="2372760"/>
            <a:ext cx="6855840" cy="2114640"/>
          </a:xfrm>
          <a:prstGeom prst="rect">
            <a:avLst/>
          </a:prstGeom>
          <a:ln w="0">
            <a:noFill/>
          </a:ln>
        </p:spPr>
      </p:pic>
      <p:sp>
        <p:nvSpPr>
          <p:cNvPr id="172" name="CustomShape 1"/>
          <p:cNvSpPr/>
          <p:nvPr/>
        </p:nvSpPr>
        <p:spPr>
          <a:xfrm>
            <a:off x="0" y="6492240"/>
            <a:ext cx="455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6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1396080" y="168480"/>
            <a:ext cx="400392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Attori</a:t>
            </a:r>
            <a:endParaRPr b="0" lang="it-IT" sz="4400" spc="-1" strike="noStrike">
              <a:latin typeface="Arial"/>
            </a:endParaRPr>
          </a:p>
        </p:txBody>
      </p:sp>
      <p:sp>
        <p:nvSpPr>
          <p:cNvPr id="174" name="CustomShape 3"/>
          <p:cNvSpPr/>
          <p:nvPr/>
        </p:nvSpPr>
        <p:spPr>
          <a:xfrm>
            <a:off x="1834920" y="1336680"/>
            <a:ext cx="4873320" cy="313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attori nell’App</a:t>
            </a:r>
            <a:endParaRPr b="0" lang="it-IT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User</a:t>
            </a:r>
            <a:endParaRPr b="0" lang="it-IT" sz="24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Admin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attori nella Blockchain</a:t>
            </a:r>
            <a:endParaRPr b="0" lang="it-IT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Enti</a:t>
            </a:r>
            <a:endParaRPr b="0" lang="it-IT" sz="24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Owner/ Ente centrale</a:t>
            </a:r>
            <a:endParaRPr b="0" lang="it-IT" sz="2400" spc="-1" strike="noStrike">
              <a:latin typeface="Arial"/>
            </a:endParaRPr>
          </a:p>
        </p:txBody>
      </p:sp>
      <p:sp>
        <p:nvSpPr>
          <p:cNvPr id="175" name="CustomShape 4"/>
          <p:cNvSpPr/>
          <p:nvPr/>
        </p:nvSpPr>
        <p:spPr>
          <a:xfrm>
            <a:off x="4937760" y="1561680"/>
            <a:ext cx="3231360" cy="7297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 w="25560">
            <a:solidFill>
              <a:srgbClr val="32549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5"/>
          <p:cNvSpPr/>
          <p:nvPr/>
        </p:nvSpPr>
        <p:spPr>
          <a:xfrm>
            <a:off x="5898960" y="3554280"/>
            <a:ext cx="2270160" cy="7297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 w="25560">
            <a:solidFill>
              <a:srgbClr val="32549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6"/>
          <p:cNvSpPr/>
          <p:nvPr/>
        </p:nvSpPr>
        <p:spPr>
          <a:xfrm>
            <a:off x="8545320" y="1561680"/>
            <a:ext cx="25444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Mail: nome@mail.it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Password: ****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78" name="CustomShape 7"/>
          <p:cNvSpPr/>
          <p:nvPr/>
        </p:nvSpPr>
        <p:spPr>
          <a:xfrm>
            <a:off x="8545320" y="3597120"/>
            <a:ext cx="34063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indirizzo: 0x67…(*40)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Chiave privata: 0x34…(*64)</a:t>
            </a:r>
            <a:endParaRPr b="0" lang="it-IT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Immagine 19" descr=""/>
          <p:cNvPicPr/>
          <p:nvPr/>
        </p:nvPicPr>
        <p:blipFill>
          <a:blip r:embed="rId1"/>
          <a:srcRect l="0" t="0" r="2174" b="31141"/>
          <a:stretch/>
        </p:blipFill>
        <p:spPr>
          <a:xfrm flipH="1" rot="5400000">
            <a:off x="-2368440" y="2372760"/>
            <a:ext cx="6855840" cy="2114640"/>
          </a:xfrm>
          <a:prstGeom prst="rect">
            <a:avLst/>
          </a:prstGeom>
          <a:ln w="0">
            <a:noFill/>
          </a:ln>
        </p:spPr>
      </p:pic>
      <p:sp>
        <p:nvSpPr>
          <p:cNvPr id="180" name="CustomShape 1"/>
          <p:cNvSpPr/>
          <p:nvPr/>
        </p:nvSpPr>
        <p:spPr>
          <a:xfrm>
            <a:off x="0" y="6492240"/>
            <a:ext cx="455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7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7854480" y="475920"/>
            <a:ext cx="2230560" cy="91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3"/>
          <p:cNvSpPr/>
          <p:nvPr/>
        </p:nvSpPr>
        <p:spPr>
          <a:xfrm>
            <a:off x="1239120" y="149760"/>
            <a:ext cx="460296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Informazioni</a:t>
            </a:r>
            <a:endParaRPr b="0" lang="it-IT" sz="4400" spc="-1" strike="noStrike">
              <a:latin typeface="Arial"/>
            </a:endParaRPr>
          </a:p>
        </p:txBody>
      </p:sp>
      <p:pic>
        <p:nvPicPr>
          <p:cNvPr id="183" name="" descr=""/>
          <p:cNvPicPr/>
          <p:nvPr/>
        </p:nvPicPr>
        <p:blipFill>
          <a:blip r:embed="rId2"/>
          <a:stretch/>
        </p:blipFill>
        <p:spPr>
          <a:xfrm>
            <a:off x="5755680" y="905040"/>
            <a:ext cx="1161360" cy="649800"/>
          </a:xfrm>
          <a:prstGeom prst="rect">
            <a:avLst/>
          </a:prstGeom>
          <a:ln w="0">
            <a:noFill/>
          </a:ln>
        </p:spPr>
      </p:pic>
      <p:pic>
        <p:nvPicPr>
          <p:cNvPr id="184" name="Immagine 7" descr=""/>
          <p:cNvPicPr/>
          <p:nvPr/>
        </p:nvPicPr>
        <p:blipFill>
          <a:blip r:embed="rId3"/>
          <a:stretch/>
        </p:blipFill>
        <p:spPr>
          <a:xfrm>
            <a:off x="5724000" y="1555920"/>
            <a:ext cx="1193040" cy="894240"/>
          </a:xfrm>
          <a:prstGeom prst="rect">
            <a:avLst/>
          </a:prstGeom>
          <a:ln w="0">
            <a:noFill/>
          </a:ln>
        </p:spPr>
      </p:pic>
      <p:pic>
        <p:nvPicPr>
          <p:cNvPr id="185" name="Immagine 7" descr=""/>
          <p:cNvPicPr/>
          <p:nvPr/>
        </p:nvPicPr>
        <p:blipFill>
          <a:blip r:embed="rId4"/>
          <a:stretch/>
        </p:blipFill>
        <p:spPr>
          <a:xfrm>
            <a:off x="1980000" y="1596600"/>
            <a:ext cx="1193040" cy="894240"/>
          </a:xfrm>
          <a:prstGeom prst="rect">
            <a:avLst/>
          </a:prstGeom>
          <a:ln w="0">
            <a:noFill/>
          </a:ln>
        </p:spPr>
      </p:pic>
      <p:pic>
        <p:nvPicPr>
          <p:cNvPr id="186" name="Immagine 7" descr=""/>
          <p:cNvPicPr/>
          <p:nvPr/>
        </p:nvPicPr>
        <p:blipFill>
          <a:blip r:embed="rId5"/>
          <a:stretch/>
        </p:blipFill>
        <p:spPr>
          <a:xfrm>
            <a:off x="9828000" y="1555920"/>
            <a:ext cx="1193040" cy="894240"/>
          </a:xfrm>
          <a:prstGeom prst="rect">
            <a:avLst/>
          </a:prstGeom>
          <a:ln w="0">
            <a:noFill/>
          </a:ln>
        </p:spPr>
      </p:pic>
      <p:sp>
        <p:nvSpPr>
          <p:cNvPr id="187" name="CustomShape 4"/>
          <p:cNvSpPr/>
          <p:nvPr/>
        </p:nvSpPr>
        <p:spPr>
          <a:xfrm>
            <a:off x="3390120" y="1915920"/>
            <a:ext cx="1942920" cy="286920"/>
          </a:xfrm>
          <a:custGeom>
            <a:avLst/>
            <a:gdLst/>
            <a:ahLst/>
            <a:rect l="l" t="t" r="r" b="b"/>
            <a:pathLst>
              <a:path w="5402" h="802">
                <a:moveTo>
                  <a:pt x="0" y="200"/>
                </a:moveTo>
                <a:lnTo>
                  <a:pt x="4050" y="200"/>
                </a:lnTo>
                <a:lnTo>
                  <a:pt x="4050" y="0"/>
                </a:lnTo>
                <a:lnTo>
                  <a:pt x="5401" y="400"/>
                </a:lnTo>
                <a:lnTo>
                  <a:pt x="4050" y="801"/>
                </a:lnTo>
                <a:lnTo>
                  <a:pt x="4050" y="600"/>
                </a:lnTo>
                <a:lnTo>
                  <a:pt x="0" y="600"/>
                </a:lnTo>
                <a:lnTo>
                  <a:pt x="0" y="20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5"/>
          <p:cNvSpPr/>
          <p:nvPr/>
        </p:nvSpPr>
        <p:spPr>
          <a:xfrm>
            <a:off x="7494120" y="1915920"/>
            <a:ext cx="1942920" cy="286920"/>
          </a:xfrm>
          <a:custGeom>
            <a:avLst/>
            <a:gdLst/>
            <a:ahLst/>
            <a:rect l="l" t="t" r="r" b="b"/>
            <a:pathLst>
              <a:path w="5402" h="802">
                <a:moveTo>
                  <a:pt x="0" y="200"/>
                </a:moveTo>
                <a:lnTo>
                  <a:pt x="4050" y="200"/>
                </a:lnTo>
                <a:lnTo>
                  <a:pt x="4050" y="0"/>
                </a:lnTo>
                <a:lnTo>
                  <a:pt x="5401" y="400"/>
                </a:lnTo>
                <a:lnTo>
                  <a:pt x="4050" y="801"/>
                </a:lnTo>
                <a:lnTo>
                  <a:pt x="4050" y="600"/>
                </a:lnTo>
                <a:lnTo>
                  <a:pt x="0" y="600"/>
                </a:lnTo>
                <a:lnTo>
                  <a:pt x="0" y="20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TextShape 6"/>
          <p:cNvSpPr/>
          <p:nvPr/>
        </p:nvSpPr>
        <p:spPr>
          <a:xfrm>
            <a:off x="1980000" y="2491920"/>
            <a:ext cx="1265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START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90" name="TextShape 7"/>
          <p:cNvSpPr/>
          <p:nvPr/>
        </p:nvSpPr>
        <p:spPr>
          <a:xfrm>
            <a:off x="5838120" y="2393640"/>
            <a:ext cx="1193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STAND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91" name="TextShape 8"/>
          <p:cNvSpPr/>
          <p:nvPr/>
        </p:nvSpPr>
        <p:spPr>
          <a:xfrm>
            <a:off x="10014120" y="2347920"/>
            <a:ext cx="1294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END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92" name="CustomShape 9"/>
          <p:cNvSpPr/>
          <p:nvPr/>
        </p:nvSpPr>
        <p:spPr>
          <a:xfrm rot="240600">
            <a:off x="5231520" y="2456640"/>
            <a:ext cx="1833120" cy="899640"/>
          </a:xfrm>
          <a:custGeom>
            <a:avLst/>
            <a:gdLst/>
            <a:ahLst/>
            <a:rect l="l" t="t" r="r" b="b"/>
            <a:pathLst>
              <a:path w="3150" h="1272">
                <a:moveTo>
                  <a:pt x="726" y="349"/>
                </a:moveTo>
                <a:lnTo>
                  <a:pt x="725" y="382"/>
                </a:lnTo>
                <a:lnTo>
                  <a:pt x="727" y="415"/>
                </a:lnTo>
                <a:lnTo>
                  <a:pt x="732" y="448"/>
                </a:lnTo>
                <a:lnTo>
                  <a:pt x="739" y="480"/>
                </a:lnTo>
                <a:lnTo>
                  <a:pt x="749" y="513"/>
                </a:lnTo>
                <a:lnTo>
                  <a:pt x="761" y="545"/>
                </a:lnTo>
                <a:lnTo>
                  <a:pt x="776" y="576"/>
                </a:lnTo>
                <a:lnTo>
                  <a:pt x="793" y="607"/>
                </a:lnTo>
                <a:lnTo>
                  <a:pt x="813" y="637"/>
                </a:lnTo>
                <a:lnTo>
                  <a:pt x="835" y="667"/>
                </a:lnTo>
                <a:lnTo>
                  <a:pt x="859" y="696"/>
                </a:lnTo>
                <a:lnTo>
                  <a:pt x="885" y="724"/>
                </a:lnTo>
                <a:lnTo>
                  <a:pt x="914" y="752"/>
                </a:lnTo>
                <a:lnTo>
                  <a:pt x="944" y="778"/>
                </a:lnTo>
                <a:lnTo>
                  <a:pt x="977" y="803"/>
                </a:lnTo>
                <a:lnTo>
                  <a:pt x="1011" y="827"/>
                </a:lnTo>
                <a:lnTo>
                  <a:pt x="1048" y="851"/>
                </a:lnTo>
                <a:lnTo>
                  <a:pt x="1086" y="872"/>
                </a:lnTo>
                <a:lnTo>
                  <a:pt x="1126" y="893"/>
                </a:lnTo>
                <a:lnTo>
                  <a:pt x="1167" y="912"/>
                </a:lnTo>
                <a:lnTo>
                  <a:pt x="1210" y="930"/>
                </a:lnTo>
                <a:lnTo>
                  <a:pt x="1254" y="947"/>
                </a:lnTo>
                <a:lnTo>
                  <a:pt x="1299" y="962"/>
                </a:lnTo>
                <a:lnTo>
                  <a:pt x="1346" y="976"/>
                </a:lnTo>
                <a:lnTo>
                  <a:pt x="1393" y="988"/>
                </a:lnTo>
                <a:lnTo>
                  <a:pt x="1442" y="999"/>
                </a:lnTo>
                <a:lnTo>
                  <a:pt x="1491" y="1008"/>
                </a:lnTo>
                <a:lnTo>
                  <a:pt x="1541" y="1015"/>
                </a:lnTo>
                <a:lnTo>
                  <a:pt x="1591" y="1021"/>
                </a:lnTo>
                <a:lnTo>
                  <a:pt x="1642" y="1025"/>
                </a:lnTo>
                <a:lnTo>
                  <a:pt x="1693" y="1028"/>
                </a:lnTo>
                <a:lnTo>
                  <a:pt x="1744" y="1029"/>
                </a:lnTo>
                <a:lnTo>
                  <a:pt x="1795" y="1028"/>
                </a:lnTo>
                <a:lnTo>
                  <a:pt x="1846" y="1026"/>
                </a:lnTo>
                <a:lnTo>
                  <a:pt x="1897" y="1022"/>
                </a:lnTo>
                <a:lnTo>
                  <a:pt x="1947" y="1017"/>
                </a:lnTo>
                <a:lnTo>
                  <a:pt x="1997" y="1009"/>
                </a:lnTo>
                <a:lnTo>
                  <a:pt x="2046" y="1001"/>
                </a:lnTo>
                <a:lnTo>
                  <a:pt x="2095" y="990"/>
                </a:lnTo>
                <a:lnTo>
                  <a:pt x="2143" y="978"/>
                </a:lnTo>
                <a:lnTo>
                  <a:pt x="2189" y="965"/>
                </a:lnTo>
                <a:lnTo>
                  <a:pt x="2235" y="950"/>
                </a:lnTo>
                <a:lnTo>
                  <a:pt x="2279" y="934"/>
                </a:lnTo>
                <a:lnTo>
                  <a:pt x="2323" y="916"/>
                </a:lnTo>
                <a:lnTo>
                  <a:pt x="2364" y="897"/>
                </a:lnTo>
                <a:lnTo>
                  <a:pt x="2404" y="877"/>
                </a:lnTo>
                <a:lnTo>
                  <a:pt x="2443" y="855"/>
                </a:lnTo>
                <a:lnTo>
                  <a:pt x="2480" y="832"/>
                </a:lnTo>
                <a:lnTo>
                  <a:pt x="2514" y="808"/>
                </a:lnTo>
                <a:lnTo>
                  <a:pt x="2547" y="783"/>
                </a:lnTo>
                <a:lnTo>
                  <a:pt x="2578" y="757"/>
                </a:lnTo>
                <a:lnTo>
                  <a:pt x="2607" y="730"/>
                </a:lnTo>
                <a:lnTo>
                  <a:pt x="2634" y="702"/>
                </a:lnTo>
                <a:lnTo>
                  <a:pt x="2659" y="673"/>
                </a:lnTo>
                <a:lnTo>
                  <a:pt x="2681" y="643"/>
                </a:lnTo>
                <a:lnTo>
                  <a:pt x="2701" y="613"/>
                </a:lnTo>
                <a:lnTo>
                  <a:pt x="2719" y="582"/>
                </a:lnTo>
                <a:lnTo>
                  <a:pt x="2734" y="551"/>
                </a:lnTo>
                <a:lnTo>
                  <a:pt x="2747" y="519"/>
                </a:lnTo>
                <a:lnTo>
                  <a:pt x="2757" y="487"/>
                </a:lnTo>
                <a:lnTo>
                  <a:pt x="2765" y="454"/>
                </a:lnTo>
                <a:lnTo>
                  <a:pt x="2770" y="422"/>
                </a:lnTo>
                <a:lnTo>
                  <a:pt x="2773" y="389"/>
                </a:lnTo>
                <a:lnTo>
                  <a:pt x="2773" y="356"/>
                </a:lnTo>
                <a:lnTo>
                  <a:pt x="2770" y="323"/>
                </a:lnTo>
                <a:lnTo>
                  <a:pt x="2765" y="290"/>
                </a:lnTo>
                <a:lnTo>
                  <a:pt x="2758" y="258"/>
                </a:lnTo>
                <a:lnTo>
                  <a:pt x="2748" y="226"/>
                </a:lnTo>
                <a:lnTo>
                  <a:pt x="2735" y="194"/>
                </a:lnTo>
                <a:lnTo>
                  <a:pt x="2720" y="162"/>
                </a:lnTo>
                <a:lnTo>
                  <a:pt x="3077" y="86"/>
                </a:lnTo>
                <a:lnTo>
                  <a:pt x="3097" y="129"/>
                </a:lnTo>
                <a:lnTo>
                  <a:pt x="3115" y="173"/>
                </a:lnTo>
                <a:lnTo>
                  <a:pt x="3128" y="217"/>
                </a:lnTo>
                <a:lnTo>
                  <a:pt x="3139" y="261"/>
                </a:lnTo>
                <a:lnTo>
                  <a:pt x="3145" y="306"/>
                </a:lnTo>
                <a:lnTo>
                  <a:pt x="3149" y="351"/>
                </a:lnTo>
                <a:lnTo>
                  <a:pt x="3148" y="396"/>
                </a:lnTo>
                <a:lnTo>
                  <a:pt x="3145" y="441"/>
                </a:lnTo>
                <a:lnTo>
                  <a:pt x="3138" y="485"/>
                </a:lnTo>
                <a:lnTo>
                  <a:pt x="3127" y="530"/>
                </a:lnTo>
                <a:lnTo>
                  <a:pt x="3113" y="574"/>
                </a:lnTo>
                <a:lnTo>
                  <a:pt x="3096" y="617"/>
                </a:lnTo>
                <a:lnTo>
                  <a:pt x="3075" y="660"/>
                </a:lnTo>
                <a:lnTo>
                  <a:pt x="3051" y="702"/>
                </a:lnTo>
                <a:lnTo>
                  <a:pt x="3023" y="744"/>
                </a:lnTo>
                <a:lnTo>
                  <a:pt x="2993" y="784"/>
                </a:lnTo>
                <a:lnTo>
                  <a:pt x="2959" y="824"/>
                </a:lnTo>
                <a:lnTo>
                  <a:pt x="2923" y="862"/>
                </a:lnTo>
                <a:lnTo>
                  <a:pt x="2883" y="899"/>
                </a:lnTo>
                <a:lnTo>
                  <a:pt x="2841" y="935"/>
                </a:lnTo>
                <a:lnTo>
                  <a:pt x="2795" y="969"/>
                </a:lnTo>
                <a:lnTo>
                  <a:pt x="2748" y="1002"/>
                </a:lnTo>
                <a:lnTo>
                  <a:pt x="2697" y="1033"/>
                </a:lnTo>
                <a:lnTo>
                  <a:pt x="2645" y="1063"/>
                </a:lnTo>
                <a:lnTo>
                  <a:pt x="2590" y="1091"/>
                </a:lnTo>
                <a:lnTo>
                  <a:pt x="2533" y="1117"/>
                </a:lnTo>
                <a:lnTo>
                  <a:pt x="2474" y="1141"/>
                </a:lnTo>
                <a:lnTo>
                  <a:pt x="2414" y="1163"/>
                </a:lnTo>
                <a:lnTo>
                  <a:pt x="2351" y="1183"/>
                </a:lnTo>
                <a:lnTo>
                  <a:pt x="2287" y="1202"/>
                </a:lnTo>
                <a:lnTo>
                  <a:pt x="2222" y="1218"/>
                </a:lnTo>
                <a:lnTo>
                  <a:pt x="2156" y="1232"/>
                </a:lnTo>
                <a:lnTo>
                  <a:pt x="2088" y="1244"/>
                </a:lnTo>
                <a:lnTo>
                  <a:pt x="2020" y="1254"/>
                </a:lnTo>
                <a:lnTo>
                  <a:pt x="1951" y="1262"/>
                </a:lnTo>
                <a:lnTo>
                  <a:pt x="1882" y="1267"/>
                </a:lnTo>
                <a:lnTo>
                  <a:pt x="1812" y="1270"/>
                </a:lnTo>
                <a:lnTo>
                  <a:pt x="1742" y="1271"/>
                </a:lnTo>
                <a:lnTo>
                  <a:pt x="1672" y="1270"/>
                </a:lnTo>
                <a:lnTo>
                  <a:pt x="1603" y="1266"/>
                </a:lnTo>
                <a:lnTo>
                  <a:pt x="1533" y="1260"/>
                </a:lnTo>
                <a:lnTo>
                  <a:pt x="1465" y="1252"/>
                </a:lnTo>
                <a:lnTo>
                  <a:pt x="1396" y="1242"/>
                </a:lnTo>
                <a:lnTo>
                  <a:pt x="1329" y="1230"/>
                </a:lnTo>
                <a:lnTo>
                  <a:pt x="1263" y="1215"/>
                </a:lnTo>
                <a:lnTo>
                  <a:pt x="1198" y="1198"/>
                </a:lnTo>
                <a:lnTo>
                  <a:pt x="1135" y="1180"/>
                </a:lnTo>
                <a:lnTo>
                  <a:pt x="1073" y="1159"/>
                </a:lnTo>
                <a:lnTo>
                  <a:pt x="1012" y="1136"/>
                </a:lnTo>
                <a:lnTo>
                  <a:pt x="954" y="1112"/>
                </a:lnTo>
                <a:lnTo>
                  <a:pt x="897" y="1085"/>
                </a:lnTo>
                <a:lnTo>
                  <a:pt x="843" y="1057"/>
                </a:lnTo>
                <a:lnTo>
                  <a:pt x="791" y="1027"/>
                </a:lnTo>
                <a:lnTo>
                  <a:pt x="741" y="996"/>
                </a:lnTo>
                <a:lnTo>
                  <a:pt x="694" y="962"/>
                </a:lnTo>
                <a:lnTo>
                  <a:pt x="649" y="928"/>
                </a:lnTo>
                <a:lnTo>
                  <a:pt x="607" y="892"/>
                </a:lnTo>
                <a:lnTo>
                  <a:pt x="568" y="854"/>
                </a:lnTo>
                <a:lnTo>
                  <a:pt x="532" y="816"/>
                </a:lnTo>
                <a:lnTo>
                  <a:pt x="499" y="776"/>
                </a:lnTo>
                <a:lnTo>
                  <a:pt x="469" y="736"/>
                </a:lnTo>
                <a:lnTo>
                  <a:pt x="442" y="694"/>
                </a:lnTo>
                <a:lnTo>
                  <a:pt x="419" y="652"/>
                </a:lnTo>
                <a:lnTo>
                  <a:pt x="399" y="609"/>
                </a:lnTo>
                <a:lnTo>
                  <a:pt x="382" y="565"/>
                </a:lnTo>
                <a:lnTo>
                  <a:pt x="369" y="521"/>
                </a:lnTo>
                <a:lnTo>
                  <a:pt x="359" y="477"/>
                </a:lnTo>
                <a:lnTo>
                  <a:pt x="352" y="432"/>
                </a:lnTo>
                <a:lnTo>
                  <a:pt x="349" y="387"/>
                </a:lnTo>
                <a:lnTo>
                  <a:pt x="350" y="342"/>
                </a:lnTo>
                <a:lnTo>
                  <a:pt x="0" y="334"/>
                </a:lnTo>
                <a:lnTo>
                  <a:pt x="555" y="0"/>
                </a:lnTo>
                <a:lnTo>
                  <a:pt x="1075" y="357"/>
                </a:lnTo>
                <a:lnTo>
                  <a:pt x="726" y="349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93" name="Immagine 29" descr=""/>
          <p:cNvPicPr/>
          <p:nvPr/>
        </p:nvPicPr>
        <p:blipFill>
          <a:blip r:embed="rId6"/>
          <a:stretch/>
        </p:blipFill>
        <p:spPr>
          <a:xfrm>
            <a:off x="10800000" y="3877560"/>
            <a:ext cx="898920" cy="1342080"/>
          </a:xfrm>
          <a:prstGeom prst="rect">
            <a:avLst/>
          </a:prstGeom>
          <a:ln w="0">
            <a:noFill/>
          </a:ln>
        </p:spPr>
      </p:pic>
      <p:sp>
        <p:nvSpPr>
          <p:cNvPr id="194" name=""/>
          <p:cNvSpPr/>
          <p:nvPr/>
        </p:nvSpPr>
        <p:spPr>
          <a:xfrm>
            <a:off x="1800000" y="3600000"/>
            <a:ext cx="7019640" cy="21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latin typeface="Arial"/>
              </a:rPr>
              <a:t>I dati raccolti vengono salvati utilizzando la modalità centralizzata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latin typeface="Arial"/>
              </a:rPr>
              <a:t>I dati corrispondono ad una Tratta effettuata da:</a:t>
            </a:r>
            <a:endParaRPr b="0" lang="it-IT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latin typeface="Arial"/>
              </a:rPr>
              <a:t>Un utente/ dipendate</a:t>
            </a:r>
            <a:endParaRPr b="0" lang="it-IT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latin typeface="Arial"/>
              </a:rPr>
              <a:t>Un determinato veicolo</a:t>
            </a:r>
            <a:endParaRPr b="0" lang="it-IT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latin typeface="Arial"/>
              </a:rPr>
              <a:t>Varie Fermate/ Stand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latin typeface="Arial"/>
              </a:rPr>
              <a:t>Più tratte vengono raccolte utilizzando un unico ID identificativo </a:t>
            </a:r>
            <a:endParaRPr b="0" lang="it-IT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Immagine 19" descr=""/>
          <p:cNvPicPr/>
          <p:nvPr/>
        </p:nvPicPr>
        <p:blipFill>
          <a:blip r:embed="rId1"/>
          <a:srcRect l="0" t="0" r="2174" b="31141"/>
          <a:stretch/>
        </p:blipFill>
        <p:spPr>
          <a:xfrm flipH="1" rot="5400000">
            <a:off x="-2368440" y="2372760"/>
            <a:ext cx="6855840" cy="2114640"/>
          </a:xfrm>
          <a:prstGeom prst="rect">
            <a:avLst/>
          </a:prstGeom>
          <a:ln w="0">
            <a:noFill/>
          </a:ln>
        </p:spPr>
      </p:pic>
      <p:sp>
        <p:nvSpPr>
          <p:cNvPr id="196" name="CustomShape 1"/>
          <p:cNvSpPr/>
          <p:nvPr/>
        </p:nvSpPr>
        <p:spPr>
          <a:xfrm>
            <a:off x="0" y="6492240"/>
            <a:ext cx="455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8</a:t>
            </a:r>
            <a:endParaRPr b="0" lang="it-IT" sz="1800" spc="-1" strike="noStrike">
              <a:latin typeface="Arial"/>
            </a:endParaRPr>
          </a:p>
        </p:txBody>
      </p:sp>
      <p:pic>
        <p:nvPicPr>
          <p:cNvPr id="197" name="Immagine 29" descr=""/>
          <p:cNvPicPr/>
          <p:nvPr/>
        </p:nvPicPr>
        <p:blipFill>
          <a:blip r:embed="rId2"/>
          <a:stretch/>
        </p:blipFill>
        <p:spPr>
          <a:xfrm>
            <a:off x="2700000" y="2153160"/>
            <a:ext cx="961920" cy="1266480"/>
          </a:xfrm>
          <a:prstGeom prst="rect">
            <a:avLst/>
          </a:prstGeom>
          <a:ln w="0">
            <a:noFill/>
          </a:ln>
        </p:spPr>
      </p:pic>
      <p:pic>
        <p:nvPicPr>
          <p:cNvPr id="198" name="" descr=""/>
          <p:cNvPicPr/>
          <p:nvPr/>
        </p:nvPicPr>
        <p:blipFill>
          <a:blip r:embed="rId3"/>
          <a:stretch/>
        </p:blipFill>
        <p:spPr>
          <a:xfrm>
            <a:off x="6120000" y="165240"/>
            <a:ext cx="1078920" cy="1201680"/>
          </a:xfrm>
          <a:prstGeom prst="rect">
            <a:avLst/>
          </a:prstGeom>
          <a:ln w="0">
            <a:noFill/>
          </a:ln>
        </p:spPr>
      </p:pic>
      <p:sp>
        <p:nvSpPr>
          <p:cNvPr id="199" name="CustomShape 2"/>
          <p:cNvSpPr/>
          <p:nvPr/>
        </p:nvSpPr>
        <p:spPr>
          <a:xfrm>
            <a:off x="3825360" y="2873160"/>
            <a:ext cx="1504440" cy="421560"/>
          </a:xfrm>
          <a:custGeom>
            <a:avLst/>
            <a:gdLst/>
            <a:ahLst/>
            <a:rect l="l" t="t" r="r" b="b"/>
            <a:pathLst>
              <a:path w="4402" h="1401">
                <a:moveTo>
                  <a:pt x="0" y="350"/>
                </a:moveTo>
                <a:lnTo>
                  <a:pt x="3300" y="350"/>
                </a:lnTo>
                <a:lnTo>
                  <a:pt x="3300" y="0"/>
                </a:lnTo>
                <a:lnTo>
                  <a:pt x="4401" y="700"/>
                </a:lnTo>
                <a:lnTo>
                  <a:pt x="3300" y="1400"/>
                </a:lnTo>
                <a:lnTo>
                  <a:pt x="3300" y="1050"/>
                </a:lnTo>
                <a:lnTo>
                  <a:pt x="0" y="1050"/>
                </a:lnTo>
                <a:lnTo>
                  <a:pt x="0" y="35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00" name="" descr=""/>
          <p:cNvPicPr/>
          <p:nvPr/>
        </p:nvPicPr>
        <p:blipFill>
          <a:blip r:embed="rId4"/>
          <a:stretch/>
        </p:blipFill>
        <p:spPr>
          <a:xfrm>
            <a:off x="3718800" y="2556000"/>
            <a:ext cx="477720" cy="436680"/>
          </a:xfrm>
          <a:prstGeom prst="rect">
            <a:avLst/>
          </a:prstGeom>
          <a:ln w="0">
            <a:noFill/>
          </a:ln>
        </p:spPr>
      </p:pic>
      <p:pic>
        <p:nvPicPr>
          <p:cNvPr id="201" name="Immagine 21" descr=""/>
          <p:cNvPicPr/>
          <p:nvPr/>
        </p:nvPicPr>
        <p:blipFill>
          <a:blip r:embed="rId5"/>
          <a:stretch/>
        </p:blipFill>
        <p:spPr>
          <a:xfrm>
            <a:off x="5194080" y="2390400"/>
            <a:ext cx="1709640" cy="1507680"/>
          </a:xfrm>
          <a:prstGeom prst="rect">
            <a:avLst/>
          </a:prstGeom>
          <a:ln w="0">
            <a:noFill/>
          </a:ln>
        </p:spPr>
      </p:pic>
      <p:sp>
        <p:nvSpPr>
          <p:cNvPr id="202" name="CustomShape 3"/>
          <p:cNvSpPr/>
          <p:nvPr/>
        </p:nvSpPr>
        <p:spPr>
          <a:xfrm rot="5445000">
            <a:off x="5697000" y="1751400"/>
            <a:ext cx="906840" cy="286200"/>
          </a:xfrm>
          <a:custGeom>
            <a:avLst/>
            <a:gdLst/>
            <a:ahLst/>
            <a:rect l="l" t="t" r="r" b="b"/>
            <a:pathLst>
              <a:path w="3392" h="800">
                <a:moveTo>
                  <a:pt x="0" y="201"/>
                </a:moveTo>
                <a:lnTo>
                  <a:pt x="2543" y="199"/>
                </a:lnTo>
                <a:lnTo>
                  <a:pt x="2542" y="0"/>
                </a:lnTo>
                <a:lnTo>
                  <a:pt x="3391" y="398"/>
                </a:lnTo>
                <a:lnTo>
                  <a:pt x="2543" y="799"/>
                </a:lnTo>
                <a:lnTo>
                  <a:pt x="2543" y="599"/>
                </a:lnTo>
                <a:lnTo>
                  <a:pt x="0" y="601"/>
                </a:lnTo>
                <a:lnTo>
                  <a:pt x="0" y="201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TextShape 4"/>
          <p:cNvSpPr/>
          <p:nvPr/>
        </p:nvSpPr>
        <p:spPr>
          <a:xfrm>
            <a:off x="6768000" y="1629720"/>
            <a:ext cx="176364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PRIVATE KEY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04" name="CustomShape 5"/>
          <p:cNvSpPr/>
          <p:nvPr/>
        </p:nvSpPr>
        <p:spPr>
          <a:xfrm>
            <a:off x="6694920" y="2873160"/>
            <a:ext cx="1778400" cy="361080"/>
          </a:xfrm>
          <a:custGeom>
            <a:avLst/>
            <a:gdLst/>
            <a:ahLst/>
            <a:rect l="l" t="t" r="r" b="b"/>
            <a:pathLst>
              <a:path w="6602" h="1202">
                <a:moveTo>
                  <a:pt x="0" y="300"/>
                </a:moveTo>
                <a:lnTo>
                  <a:pt x="4950" y="300"/>
                </a:lnTo>
                <a:lnTo>
                  <a:pt x="4950" y="0"/>
                </a:lnTo>
                <a:lnTo>
                  <a:pt x="6601" y="600"/>
                </a:lnTo>
                <a:lnTo>
                  <a:pt x="4950" y="1201"/>
                </a:lnTo>
                <a:lnTo>
                  <a:pt x="4950" y="900"/>
                </a:lnTo>
                <a:lnTo>
                  <a:pt x="0" y="900"/>
                </a:lnTo>
                <a:lnTo>
                  <a:pt x="0" y="30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05" name="" descr=""/>
          <p:cNvPicPr/>
          <p:nvPr/>
        </p:nvPicPr>
        <p:blipFill>
          <a:blip r:embed="rId6"/>
          <a:stretch/>
        </p:blipFill>
        <p:spPr>
          <a:xfrm>
            <a:off x="8428680" y="2193480"/>
            <a:ext cx="3763080" cy="1855440"/>
          </a:xfrm>
          <a:prstGeom prst="rect">
            <a:avLst/>
          </a:prstGeom>
          <a:ln w="0">
            <a:noFill/>
          </a:ln>
        </p:spPr>
      </p:pic>
      <p:sp>
        <p:nvSpPr>
          <p:cNvPr id="206" name="TextShape 1"/>
          <p:cNvSpPr/>
          <p:nvPr/>
        </p:nvSpPr>
        <p:spPr>
          <a:xfrm>
            <a:off x="6912000" y="180000"/>
            <a:ext cx="176364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Utente Admin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07" name="TextShape 2"/>
          <p:cNvSpPr/>
          <p:nvPr/>
        </p:nvSpPr>
        <p:spPr>
          <a:xfrm>
            <a:off x="9500760" y="3441960"/>
            <a:ext cx="1676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Blockchain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08" name="TextShape 3"/>
          <p:cNvSpPr/>
          <p:nvPr/>
        </p:nvSpPr>
        <p:spPr>
          <a:xfrm>
            <a:off x="2643480" y="3420000"/>
            <a:ext cx="1676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Database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09" name="CustomShape 30"/>
          <p:cNvSpPr/>
          <p:nvPr/>
        </p:nvSpPr>
        <p:spPr>
          <a:xfrm>
            <a:off x="900000" y="140040"/>
            <a:ext cx="460296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Utilizzo Ibrido</a:t>
            </a:r>
            <a:endParaRPr b="0" lang="it-IT" sz="4400" spc="-1" strike="noStrike"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1980000" y="4140000"/>
            <a:ext cx="5939640" cy="188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latin typeface="Arial"/>
              </a:rPr>
              <a:t>Il server calcola con frequenza periodica un hash.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latin typeface="Arial"/>
              </a:rPr>
              <a:t>Il codice hash è calcolato a partire da diverse tratte rappresentate dal medesimo ID 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latin typeface="Arial"/>
              </a:rPr>
              <a:t>Questo è infine salvato all’interno della blockchain.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latin typeface="Arial"/>
              </a:rPr>
              <a:t>Transazione firmata con chiave privata dell’ente.</a:t>
            </a:r>
            <a:endParaRPr b="0" lang="it-IT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8460000" y="3780000"/>
            <a:ext cx="2640240" cy="2965320"/>
          </a:xfrm>
          <a:prstGeom prst="rect">
            <a:avLst/>
          </a:prstGeom>
          <a:ln w="0">
            <a:noFill/>
          </a:ln>
        </p:spPr>
      </p:pic>
      <p:pic>
        <p:nvPicPr>
          <p:cNvPr id="212" name="Immagine 19" descr=""/>
          <p:cNvPicPr/>
          <p:nvPr/>
        </p:nvPicPr>
        <p:blipFill>
          <a:blip r:embed="rId2"/>
          <a:srcRect l="0" t="0" r="2174" b="31141"/>
          <a:stretch/>
        </p:blipFill>
        <p:spPr>
          <a:xfrm flipH="1" rot="5400000">
            <a:off x="-2368440" y="2372760"/>
            <a:ext cx="6855840" cy="2114640"/>
          </a:xfrm>
          <a:prstGeom prst="rect">
            <a:avLst/>
          </a:prstGeom>
          <a:ln w="0">
            <a:noFill/>
          </a:ln>
        </p:spPr>
      </p:pic>
      <p:sp>
        <p:nvSpPr>
          <p:cNvPr id="213" name="CustomShape 1"/>
          <p:cNvSpPr/>
          <p:nvPr/>
        </p:nvSpPr>
        <p:spPr>
          <a:xfrm>
            <a:off x="0" y="6492240"/>
            <a:ext cx="455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9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8465040" y="4276800"/>
            <a:ext cx="197460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  <a:ea typeface="DejaVu Sans"/>
              </a:rPr>
              <a:t>Storing Hash</a:t>
            </a:r>
            <a:endParaRPr b="0" lang="it-IT" sz="2200" spc="-1" strike="noStrike">
              <a:latin typeface="Arial"/>
            </a:endParaRPr>
          </a:p>
        </p:txBody>
      </p:sp>
      <p:pic>
        <p:nvPicPr>
          <p:cNvPr id="215" name="Immagine 172" descr=""/>
          <p:cNvPicPr/>
          <p:nvPr/>
        </p:nvPicPr>
        <p:blipFill>
          <a:blip r:embed="rId3"/>
          <a:stretch/>
        </p:blipFill>
        <p:spPr>
          <a:xfrm>
            <a:off x="3420000" y="3887280"/>
            <a:ext cx="1317960" cy="1235160"/>
          </a:xfrm>
          <a:prstGeom prst="rect">
            <a:avLst/>
          </a:prstGeom>
          <a:ln w="0">
            <a:noFill/>
          </a:ln>
        </p:spPr>
      </p:pic>
      <p:sp>
        <p:nvSpPr>
          <p:cNvPr id="216" name="CustomShape 3"/>
          <p:cNvSpPr/>
          <p:nvPr/>
        </p:nvSpPr>
        <p:spPr>
          <a:xfrm>
            <a:off x="4616280" y="4397400"/>
            <a:ext cx="1321200" cy="308520"/>
          </a:xfrm>
          <a:custGeom>
            <a:avLst/>
            <a:gdLst/>
            <a:ahLst/>
            <a:rect l="l" t="t" r="r" b="b"/>
            <a:pathLst>
              <a:path w="4802" h="1202">
                <a:moveTo>
                  <a:pt x="0" y="300"/>
                </a:moveTo>
                <a:lnTo>
                  <a:pt x="3600" y="300"/>
                </a:lnTo>
                <a:lnTo>
                  <a:pt x="3600" y="0"/>
                </a:lnTo>
                <a:lnTo>
                  <a:pt x="4801" y="600"/>
                </a:lnTo>
                <a:lnTo>
                  <a:pt x="3600" y="1201"/>
                </a:lnTo>
                <a:lnTo>
                  <a:pt x="3600" y="900"/>
                </a:lnTo>
                <a:lnTo>
                  <a:pt x="0" y="900"/>
                </a:lnTo>
                <a:lnTo>
                  <a:pt x="0" y="30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4"/>
          <p:cNvSpPr/>
          <p:nvPr/>
        </p:nvSpPr>
        <p:spPr>
          <a:xfrm>
            <a:off x="4738320" y="4050720"/>
            <a:ext cx="9100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Hash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18" name="CustomShape 5"/>
          <p:cNvSpPr/>
          <p:nvPr/>
        </p:nvSpPr>
        <p:spPr>
          <a:xfrm>
            <a:off x="5940000" y="4314600"/>
            <a:ext cx="148284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Boxing</a:t>
            </a:r>
            <a:endParaRPr b="0" lang="it-IT" sz="2400" spc="-1" strike="noStrike">
              <a:latin typeface="Arial"/>
            </a:endParaRPr>
          </a:p>
        </p:txBody>
      </p:sp>
      <p:sp>
        <p:nvSpPr>
          <p:cNvPr id="219" name="CustomShape 6"/>
          <p:cNvSpPr/>
          <p:nvPr/>
        </p:nvSpPr>
        <p:spPr>
          <a:xfrm>
            <a:off x="5994720" y="6023880"/>
            <a:ext cx="1564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Registry</a:t>
            </a:r>
            <a:endParaRPr b="0" lang="it-IT" sz="2400" spc="-1" strike="noStrike">
              <a:latin typeface="Arial"/>
            </a:endParaRPr>
          </a:p>
        </p:txBody>
      </p:sp>
      <p:sp>
        <p:nvSpPr>
          <p:cNvPr id="220" name="CustomShape 7"/>
          <p:cNvSpPr/>
          <p:nvPr/>
        </p:nvSpPr>
        <p:spPr>
          <a:xfrm>
            <a:off x="6656040" y="4835880"/>
            <a:ext cx="218880" cy="1083240"/>
          </a:xfrm>
          <a:custGeom>
            <a:avLst/>
            <a:gdLst/>
            <a:ahLst/>
            <a:rect l="l" t="t" r="r" b="b"/>
            <a:pathLst>
              <a:path w="802" h="4202">
                <a:moveTo>
                  <a:pt x="200" y="4201"/>
                </a:moveTo>
                <a:lnTo>
                  <a:pt x="200" y="1050"/>
                </a:lnTo>
                <a:lnTo>
                  <a:pt x="0" y="1050"/>
                </a:lnTo>
                <a:lnTo>
                  <a:pt x="400" y="0"/>
                </a:lnTo>
                <a:lnTo>
                  <a:pt x="801" y="1050"/>
                </a:lnTo>
                <a:lnTo>
                  <a:pt x="600" y="1050"/>
                </a:lnTo>
                <a:lnTo>
                  <a:pt x="600" y="4201"/>
                </a:lnTo>
                <a:lnTo>
                  <a:pt x="200" y="4201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8"/>
          <p:cNvSpPr/>
          <p:nvPr/>
        </p:nvSpPr>
        <p:spPr>
          <a:xfrm>
            <a:off x="6160320" y="4835880"/>
            <a:ext cx="273960" cy="1135080"/>
          </a:xfrm>
          <a:custGeom>
            <a:avLst/>
            <a:gdLst/>
            <a:ahLst/>
            <a:rect l="l" t="t" r="r" b="b"/>
            <a:pathLst>
              <a:path w="1002" h="4402">
                <a:moveTo>
                  <a:pt x="250" y="0"/>
                </a:moveTo>
                <a:lnTo>
                  <a:pt x="250" y="3300"/>
                </a:lnTo>
                <a:lnTo>
                  <a:pt x="0" y="3300"/>
                </a:lnTo>
                <a:lnTo>
                  <a:pt x="500" y="4401"/>
                </a:lnTo>
                <a:lnTo>
                  <a:pt x="1001" y="3300"/>
                </a:lnTo>
                <a:lnTo>
                  <a:pt x="750" y="3300"/>
                </a:lnTo>
                <a:lnTo>
                  <a:pt x="750" y="0"/>
                </a:lnTo>
                <a:lnTo>
                  <a:pt x="250" y="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9"/>
          <p:cNvSpPr/>
          <p:nvPr/>
        </p:nvSpPr>
        <p:spPr>
          <a:xfrm>
            <a:off x="7097040" y="4393440"/>
            <a:ext cx="1321200" cy="308520"/>
          </a:xfrm>
          <a:custGeom>
            <a:avLst/>
            <a:gdLst/>
            <a:ahLst/>
            <a:rect l="l" t="t" r="r" b="b"/>
            <a:pathLst>
              <a:path w="4802" h="1202">
                <a:moveTo>
                  <a:pt x="0" y="300"/>
                </a:moveTo>
                <a:lnTo>
                  <a:pt x="3600" y="300"/>
                </a:lnTo>
                <a:lnTo>
                  <a:pt x="3600" y="0"/>
                </a:lnTo>
                <a:lnTo>
                  <a:pt x="4801" y="600"/>
                </a:lnTo>
                <a:lnTo>
                  <a:pt x="3600" y="1201"/>
                </a:lnTo>
                <a:lnTo>
                  <a:pt x="3600" y="900"/>
                </a:lnTo>
                <a:lnTo>
                  <a:pt x="0" y="900"/>
                </a:lnTo>
                <a:lnTo>
                  <a:pt x="0" y="30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23" name="Immagine 180" descr=""/>
          <p:cNvPicPr/>
          <p:nvPr/>
        </p:nvPicPr>
        <p:blipFill>
          <a:blip r:embed="rId4"/>
          <a:stretch/>
        </p:blipFill>
        <p:spPr>
          <a:xfrm>
            <a:off x="0" y="0"/>
            <a:ext cx="1237320" cy="1302480"/>
          </a:xfrm>
          <a:prstGeom prst="rect">
            <a:avLst/>
          </a:prstGeom>
          <a:ln w="0">
            <a:noFill/>
          </a:ln>
        </p:spPr>
      </p:pic>
      <p:pic>
        <p:nvPicPr>
          <p:cNvPr id="224" name="Immagine 181" descr=""/>
          <p:cNvPicPr/>
          <p:nvPr/>
        </p:nvPicPr>
        <p:blipFill>
          <a:blip r:embed="rId5"/>
          <a:stretch/>
        </p:blipFill>
        <p:spPr>
          <a:xfrm>
            <a:off x="7020000" y="117720"/>
            <a:ext cx="1410480" cy="1321920"/>
          </a:xfrm>
          <a:prstGeom prst="rect">
            <a:avLst/>
          </a:prstGeom>
          <a:ln w="0">
            <a:noFill/>
          </a:ln>
        </p:spPr>
      </p:pic>
      <p:sp>
        <p:nvSpPr>
          <p:cNvPr id="225" name="CustomShape 10"/>
          <p:cNvSpPr/>
          <p:nvPr/>
        </p:nvSpPr>
        <p:spPr>
          <a:xfrm>
            <a:off x="1239120" y="149760"/>
            <a:ext cx="460296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Smart Contract</a:t>
            </a:r>
            <a:endParaRPr b="0" lang="it-IT" sz="44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1620000" y="1080000"/>
            <a:ext cx="5579640" cy="264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latin typeface="Arial"/>
              </a:rPr>
              <a:t>Esistono 3 contratti:</a:t>
            </a:r>
            <a:endParaRPr b="0" lang="it-IT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latin typeface="Arial"/>
              </a:rPr>
              <a:t>Boxing: interfaccia per i vari enti partecipanti al consorzio: “BusinessTravel.sol”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latin typeface="Arial"/>
              </a:rPr>
              <a:t>Soring Hash: Utilizzato per il salvataggio dei vari hash identificati da un ID: “Travel.sol”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latin typeface="Arial"/>
              </a:rPr>
              <a:t> </a:t>
            </a:r>
            <a:r>
              <a:rPr b="0" lang="it-IT" sz="1800" spc="-1" strike="noStrike">
                <a:latin typeface="Arial"/>
              </a:rPr>
              <a:t>Registry: contratto che funge da registro per gli utenti/Enti e le loro autorizzazioni: “BusinessRegistry.sol”</a:t>
            </a:r>
            <a:endParaRPr b="0" lang="it-IT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567</TotalTime>
  <Application>LibreOffice/7.2.2.2$Windows_X86_64 LibreOffice_project/02b2acce88a210515b4a5bb2e46cbfb63fe97d56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2021-11-17T08:09:42Z</dcterms:created>
  <dc:creator>Giorgio</dc:creator>
  <dc:description/>
  <dc:language>it-IT</dc:language>
  <cp:lastModifiedBy/>
  <dcterms:modified xsi:type="dcterms:W3CDTF">2021-11-21T16:17:47Z</dcterms:modified>
  <cp:revision>28</cp:revision>
  <dc:subject/>
  <dc:title>Presentazione standard di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0</vt:r8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r8>0</vt:r8>
  </property>
  <property fmtid="{D5CDD505-2E9C-101B-9397-08002B2CF9AE}" pid="6" name="Notes">
    <vt:r8>1</vt:r8>
  </property>
  <property fmtid="{D5CDD505-2E9C-101B-9397-08002B2CF9AE}" pid="7" name="PresentationFormat">
    <vt:lpwstr>Widescreen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r8>7</vt:r8>
  </property>
</Properties>
</file>